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65" r:id="rId5"/>
    <p:sldId id="263" r:id="rId6"/>
    <p:sldId id="264" r:id="rId7"/>
    <p:sldId id="266" r:id="rId8"/>
    <p:sldId id="274" r:id="rId9"/>
    <p:sldId id="267" r:id="rId10"/>
    <p:sldId id="268" r:id="rId11"/>
    <p:sldId id="269" r:id="rId12"/>
    <p:sldId id="270" r:id="rId13"/>
    <p:sldId id="271" r:id="rId14"/>
    <p:sldId id="272" r:id="rId15"/>
    <p:sldId id="273" r:id="rId1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3B0AD053-6CC6-44FE-92FC-5FB69C242463}">
          <p14:sldIdLst>
            <p14:sldId id="256"/>
            <p14:sldId id="258"/>
            <p14:sldId id="257"/>
            <p14:sldId id="265"/>
            <p14:sldId id="263"/>
            <p14:sldId id="264"/>
            <p14:sldId id="266"/>
            <p14:sldId id="274"/>
            <p14:sldId id="267"/>
            <p14:sldId id="268"/>
            <p14:sldId id="269"/>
            <p14:sldId id="270"/>
            <p14:sldId id="271"/>
            <p14:sldId id="272"/>
            <p14:sldId id="27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E59D54DF-212E-4ED6-8C36-E84BC89C37B2}" type="datetimeFigureOut">
              <a:rPr kumimoji="1" lang="ja-JP" altLang="en-US" smtClean="0"/>
              <a:t>2021/12/17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A8B7CEC-4A9F-4B6E-8ABE-550970554EA4}" type="slidenum">
              <a:rPr kumimoji="1" lang="ja-JP" altLang="en-US" smtClean="0"/>
              <a:t>‹#›</a:t>
            </a:fld>
            <a:endParaRPr kumimoji="1" lang="ja-JP" altLang="en-US"/>
          </a:p>
        </p:txBody>
      </p:sp>
    </p:spTree>
    <p:extLst>
      <p:ext uri="{BB962C8B-B14F-4D97-AF65-F5344CB8AC3E}">
        <p14:creationId xmlns:p14="http://schemas.microsoft.com/office/powerpoint/2010/main" val="19189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59D54DF-212E-4ED6-8C36-E84BC89C37B2}" type="datetimeFigureOut">
              <a:rPr kumimoji="1" lang="ja-JP" altLang="en-US" smtClean="0"/>
              <a:t>2021/12/17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A8B7CEC-4A9F-4B6E-8ABE-550970554EA4}" type="slidenum">
              <a:rPr kumimoji="1" lang="ja-JP" altLang="en-US" smtClean="0"/>
              <a:t>‹#›</a:t>
            </a:fld>
            <a:endParaRPr kumimoji="1" lang="ja-JP" altLang="en-US"/>
          </a:p>
        </p:txBody>
      </p:sp>
    </p:spTree>
    <p:extLst>
      <p:ext uri="{BB962C8B-B14F-4D97-AF65-F5344CB8AC3E}">
        <p14:creationId xmlns:p14="http://schemas.microsoft.com/office/powerpoint/2010/main" val="343174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59D54DF-212E-4ED6-8C36-E84BC89C37B2}" type="datetimeFigureOut">
              <a:rPr kumimoji="1" lang="ja-JP" altLang="en-US" smtClean="0"/>
              <a:t>2021/12/17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A8B7CEC-4A9F-4B6E-8ABE-550970554EA4}" type="slidenum">
              <a:rPr kumimoji="1" lang="ja-JP" altLang="en-US" smtClean="0"/>
              <a:t>‹#›</a:t>
            </a:fld>
            <a:endParaRPr kumimoji="1" lang="ja-JP" altLang="en-US"/>
          </a:p>
        </p:txBody>
      </p:sp>
    </p:spTree>
    <p:extLst>
      <p:ext uri="{BB962C8B-B14F-4D97-AF65-F5344CB8AC3E}">
        <p14:creationId xmlns:p14="http://schemas.microsoft.com/office/powerpoint/2010/main" val="2550513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59D54DF-212E-4ED6-8C36-E84BC89C37B2}" type="datetimeFigureOut">
              <a:rPr kumimoji="1" lang="ja-JP" altLang="en-US" smtClean="0"/>
              <a:t>2021/12/17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A8B7CEC-4A9F-4B6E-8ABE-550970554EA4}" type="slidenum">
              <a:rPr kumimoji="1" lang="ja-JP" altLang="en-US" smtClean="0"/>
              <a:t>‹#›</a:t>
            </a:fld>
            <a:endParaRPr kumimoji="1" lang="ja-JP" altLang="en-US"/>
          </a:p>
        </p:txBody>
      </p:sp>
    </p:spTree>
    <p:extLst>
      <p:ext uri="{BB962C8B-B14F-4D97-AF65-F5344CB8AC3E}">
        <p14:creationId xmlns:p14="http://schemas.microsoft.com/office/powerpoint/2010/main" val="3734155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E59D54DF-212E-4ED6-8C36-E84BC89C37B2}" type="datetimeFigureOut">
              <a:rPr kumimoji="1" lang="ja-JP" altLang="en-US" smtClean="0"/>
              <a:t>2021/12/17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A8B7CEC-4A9F-4B6E-8ABE-550970554EA4}" type="slidenum">
              <a:rPr kumimoji="1" lang="ja-JP" altLang="en-US" smtClean="0"/>
              <a:t>‹#›</a:t>
            </a:fld>
            <a:endParaRPr kumimoji="1" lang="ja-JP" altLang="en-US"/>
          </a:p>
        </p:txBody>
      </p:sp>
    </p:spTree>
    <p:extLst>
      <p:ext uri="{BB962C8B-B14F-4D97-AF65-F5344CB8AC3E}">
        <p14:creationId xmlns:p14="http://schemas.microsoft.com/office/powerpoint/2010/main" val="689134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E59D54DF-212E-4ED6-8C36-E84BC89C37B2}" type="datetimeFigureOut">
              <a:rPr kumimoji="1" lang="ja-JP" altLang="en-US" smtClean="0"/>
              <a:t>2021/12/17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A8B7CEC-4A9F-4B6E-8ABE-550970554EA4}" type="slidenum">
              <a:rPr kumimoji="1" lang="ja-JP" altLang="en-US" smtClean="0"/>
              <a:t>‹#›</a:t>
            </a:fld>
            <a:endParaRPr kumimoji="1" lang="ja-JP" altLang="en-US"/>
          </a:p>
        </p:txBody>
      </p:sp>
    </p:spTree>
    <p:extLst>
      <p:ext uri="{BB962C8B-B14F-4D97-AF65-F5344CB8AC3E}">
        <p14:creationId xmlns:p14="http://schemas.microsoft.com/office/powerpoint/2010/main" val="145751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E59D54DF-212E-4ED6-8C36-E84BC89C37B2}" type="datetimeFigureOut">
              <a:rPr kumimoji="1" lang="ja-JP" altLang="en-US" smtClean="0"/>
              <a:t>2021/12/17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7A8B7CEC-4A9F-4B6E-8ABE-550970554EA4}" type="slidenum">
              <a:rPr kumimoji="1" lang="ja-JP" altLang="en-US" smtClean="0"/>
              <a:t>‹#›</a:t>
            </a:fld>
            <a:endParaRPr kumimoji="1" lang="ja-JP" altLang="en-US"/>
          </a:p>
        </p:txBody>
      </p:sp>
    </p:spTree>
    <p:extLst>
      <p:ext uri="{BB962C8B-B14F-4D97-AF65-F5344CB8AC3E}">
        <p14:creationId xmlns:p14="http://schemas.microsoft.com/office/powerpoint/2010/main" val="613994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E59D54DF-212E-4ED6-8C36-E84BC89C37B2}" type="datetimeFigureOut">
              <a:rPr kumimoji="1" lang="ja-JP" altLang="en-US" smtClean="0"/>
              <a:t>2021/12/17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7A8B7CEC-4A9F-4B6E-8ABE-550970554EA4}" type="slidenum">
              <a:rPr kumimoji="1" lang="ja-JP" altLang="en-US" smtClean="0"/>
              <a:t>‹#›</a:t>
            </a:fld>
            <a:endParaRPr kumimoji="1" lang="ja-JP" altLang="en-US"/>
          </a:p>
        </p:txBody>
      </p:sp>
    </p:spTree>
    <p:extLst>
      <p:ext uri="{BB962C8B-B14F-4D97-AF65-F5344CB8AC3E}">
        <p14:creationId xmlns:p14="http://schemas.microsoft.com/office/powerpoint/2010/main" val="3304184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E59D54DF-212E-4ED6-8C36-E84BC89C37B2}" type="datetimeFigureOut">
              <a:rPr kumimoji="1" lang="ja-JP" altLang="en-US" smtClean="0"/>
              <a:t>2021/12/17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7A8B7CEC-4A9F-4B6E-8ABE-550970554EA4}" type="slidenum">
              <a:rPr kumimoji="1" lang="ja-JP" altLang="en-US" smtClean="0"/>
              <a:t>‹#›</a:t>
            </a:fld>
            <a:endParaRPr kumimoji="1" lang="ja-JP" altLang="en-US"/>
          </a:p>
        </p:txBody>
      </p:sp>
    </p:spTree>
    <p:extLst>
      <p:ext uri="{BB962C8B-B14F-4D97-AF65-F5344CB8AC3E}">
        <p14:creationId xmlns:p14="http://schemas.microsoft.com/office/powerpoint/2010/main" val="3366088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59D54DF-212E-4ED6-8C36-E84BC89C37B2}" type="datetimeFigureOut">
              <a:rPr kumimoji="1" lang="ja-JP" altLang="en-US" smtClean="0"/>
              <a:t>2021/12/17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A8B7CEC-4A9F-4B6E-8ABE-550970554EA4}" type="slidenum">
              <a:rPr kumimoji="1" lang="ja-JP" altLang="en-US" smtClean="0"/>
              <a:t>‹#›</a:t>
            </a:fld>
            <a:endParaRPr kumimoji="1" lang="ja-JP" altLang="en-US"/>
          </a:p>
        </p:txBody>
      </p:sp>
    </p:spTree>
    <p:extLst>
      <p:ext uri="{BB962C8B-B14F-4D97-AF65-F5344CB8AC3E}">
        <p14:creationId xmlns:p14="http://schemas.microsoft.com/office/powerpoint/2010/main" val="48297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59D54DF-212E-4ED6-8C36-E84BC89C37B2}" type="datetimeFigureOut">
              <a:rPr kumimoji="1" lang="ja-JP" altLang="en-US" smtClean="0"/>
              <a:t>2021/12/17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A8B7CEC-4A9F-4B6E-8ABE-550970554EA4}" type="slidenum">
              <a:rPr kumimoji="1" lang="ja-JP" altLang="en-US" smtClean="0"/>
              <a:t>‹#›</a:t>
            </a:fld>
            <a:endParaRPr kumimoji="1" lang="ja-JP" altLang="en-US"/>
          </a:p>
        </p:txBody>
      </p:sp>
    </p:spTree>
    <p:extLst>
      <p:ext uri="{BB962C8B-B14F-4D97-AF65-F5344CB8AC3E}">
        <p14:creationId xmlns:p14="http://schemas.microsoft.com/office/powerpoint/2010/main" val="1400327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9D54DF-212E-4ED6-8C36-E84BC89C37B2}" type="datetimeFigureOut">
              <a:rPr kumimoji="1" lang="ja-JP" altLang="en-US" smtClean="0"/>
              <a:t>2021/12/17</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8B7CEC-4A9F-4B6E-8ABE-550970554EA4}" type="slidenum">
              <a:rPr kumimoji="1" lang="ja-JP" altLang="en-US" smtClean="0"/>
              <a:t>‹#›</a:t>
            </a:fld>
            <a:endParaRPr kumimoji="1" lang="ja-JP" altLang="en-US"/>
          </a:p>
        </p:txBody>
      </p:sp>
    </p:spTree>
    <p:extLst>
      <p:ext uri="{BB962C8B-B14F-4D97-AF65-F5344CB8AC3E}">
        <p14:creationId xmlns:p14="http://schemas.microsoft.com/office/powerpoint/2010/main" val="1744209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hyperlink" Target="http://www.mext.go.jp/a_menu/shotou/koushin/013/1420173.htm"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tsushin.do-johodai.ac.jp/" TargetMode="External"/><Relationship Id="rId5" Type="http://schemas.openxmlformats.org/officeDocument/2006/relationships/hyperlink" Target="http://www.do-johodai.ac.jp/"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hyperlink" Target="https://www.gorilla-web.net/google_calendar_customize/"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endParaRPr kumimoji="1" lang="ja-JP" altLang="en-US"/>
          </a:p>
        </p:txBody>
      </p:sp>
      <p:sp>
        <p:nvSpPr>
          <p:cNvPr id="3" name="サブタイトル 2"/>
          <p:cNvSpPr>
            <a:spLocks noGrp="1"/>
          </p:cNvSpPr>
          <p:nvPr>
            <p:ph type="subTitle"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1393372" y="809963"/>
            <a:ext cx="9600000" cy="5400000"/>
          </a:xfrm>
          <a:prstGeom prst="rect">
            <a:avLst/>
          </a:prstGeom>
          <a:ln>
            <a:solidFill>
              <a:schemeClr val="tx1"/>
            </a:solidFill>
          </a:ln>
        </p:spPr>
      </p:pic>
      <p:sp>
        <p:nvSpPr>
          <p:cNvPr id="5" name="テキスト ボックス 4"/>
          <p:cNvSpPr txBox="1"/>
          <p:nvPr/>
        </p:nvSpPr>
        <p:spPr>
          <a:xfrm>
            <a:off x="108066" y="4188850"/>
            <a:ext cx="4724370" cy="92333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smtClean="0"/>
              <a:t>北海道情報大学通信教育部</a:t>
            </a:r>
            <a:endParaRPr kumimoji="1" lang="en-US" altLang="ja-JP" dirty="0" smtClean="0"/>
          </a:p>
          <a:p>
            <a:r>
              <a:rPr kumimoji="1" lang="ja-JP" altLang="en-US" dirty="0" smtClean="0"/>
              <a:t>について：</a:t>
            </a:r>
            <a:endParaRPr kumimoji="1" lang="en-US" altLang="ja-JP" dirty="0" smtClean="0"/>
          </a:p>
          <a:p>
            <a:r>
              <a:rPr lang="en-US" altLang="ja-JP" dirty="0"/>
              <a:t>https://tsushin.do-johodai.ac.jp/index.php</a:t>
            </a:r>
            <a:endParaRPr kumimoji="1" lang="ja-JP" altLang="en-US" dirty="0"/>
          </a:p>
        </p:txBody>
      </p:sp>
    </p:spTree>
    <p:extLst>
      <p:ext uri="{BB962C8B-B14F-4D97-AF65-F5344CB8AC3E}">
        <p14:creationId xmlns:p14="http://schemas.microsoft.com/office/powerpoint/2010/main" val="686558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328058" y="758112"/>
            <a:ext cx="9600000" cy="5400000"/>
          </a:xfrm>
          <a:prstGeom prst="rect">
            <a:avLst/>
          </a:prstGeom>
          <a:ln>
            <a:solidFill>
              <a:schemeClr val="tx1"/>
            </a:solidFill>
          </a:ln>
        </p:spPr>
      </p:pic>
    </p:spTree>
    <p:extLst>
      <p:ext uri="{BB962C8B-B14F-4D97-AF65-F5344CB8AC3E}">
        <p14:creationId xmlns:p14="http://schemas.microsoft.com/office/powerpoint/2010/main" val="548270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872510" y="-548243"/>
            <a:ext cx="13937020" cy="7954485"/>
          </a:xfrm>
          <a:prstGeom prst="rect">
            <a:avLst/>
          </a:prstGeom>
        </p:spPr>
      </p:pic>
    </p:spTree>
    <p:extLst>
      <p:ext uri="{BB962C8B-B14F-4D97-AF65-F5344CB8AC3E}">
        <p14:creationId xmlns:p14="http://schemas.microsoft.com/office/powerpoint/2010/main" val="2818555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020168" y="818785"/>
            <a:ext cx="14232336" cy="5220429"/>
          </a:xfrm>
          <a:prstGeom prst="rect">
            <a:avLst/>
          </a:prstGeom>
        </p:spPr>
      </p:pic>
    </p:spTree>
    <p:extLst>
      <p:ext uri="{BB962C8B-B14F-4D97-AF65-F5344CB8AC3E}">
        <p14:creationId xmlns:p14="http://schemas.microsoft.com/office/powerpoint/2010/main" val="1199511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902472" y="906691"/>
            <a:ext cx="10295604" cy="5400000"/>
          </a:xfrm>
          <a:prstGeom prst="rect">
            <a:avLst/>
          </a:prstGeom>
          <a:ln>
            <a:solidFill>
              <a:schemeClr val="tx1"/>
            </a:solidFill>
          </a:ln>
        </p:spPr>
      </p:pic>
    </p:spTree>
    <p:extLst>
      <p:ext uri="{BB962C8B-B14F-4D97-AF65-F5344CB8AC3E}">
        <p14:creationId xmlns:p14="http://schemas.microsoft.com/office/powerpoint/2010/main" val="3272873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838200" y="365125"/>
            <a:ext cx="10515600" cy="757094"/>
          </a:xfrm>
        </p:spPr>
        <p:txBody>
          <a:bodyPr>
            <a:normAutofit/>
          </a:bodyPr>
          <a:lstStyle/>
          <a:p>
            <a:r>
              <a:rPr lang="ja-JP" altLang="en-US" sz="3600" b="1" dirty="0">
                <a:latin typeface="MS UI Gothic" panose="020B0600070205080204" pitchFamily="50" charset="-128"/>
                <a:ea typeface="MS UI Gothic" panose="020B0600070205080204" pitchFamily="50" charset="-128"/>
              </a:rPr>
              <a:t>全国</a:t>
            </a:r>
            <a:r>
              <a:rPr lang="ja-JP" altLang="en-US" sz="3600" b="1" dirty="0" smtClean="0">
                <a:latin typeface="MS UI Gothic" panose="020B0600070205080204" pitchFamily="50" charset="-128"/>
                <a:ea typeface="MS UI Gothic" panose="020B0600070205080204" pitchFamily="50" charset="-128"/>
              </a:rPr>
              <a:t>大学スマホサイト</a:t>
            </a:r>
            <a:r>
              <a:rPr lang="ja-JP" altLang="en-US" sz="3600" b="1" dirty="0">
                <a:latin typeface="MS UI Gothic" panose="020B0600070205080204" pitchFamily="50" charset="-128"/>
                <a:ea typeface="MS UI Gothic" panose="020B0600070205080204" pitchFamily="50" charset="-128"/>
              </a:rPr>
              <a:t>・ユーザビリティ調査 </a:t>
            </a:r>
            <a:r>
              <a:rPr lang="en-US" altLang="ja-JP" sz="3600" b="1" dirty="0">
                <a:latin typeface="MS UI Gothic" panose="020B0600070205080204" pitchFamily="50" charset="-128"/>
                <a:ea typeface="MS UI Gothic" panose="020B0600070205080204" pitchFamily="50" charset="-128"/>
              </a:rPr>
              <a:t>8</a:t>
            </a:r>
            <a:r>
              <a:rPr lang="ja-JP" altLang="en-US" sz="3600" b="1" dirty="0" err="1">
                <a:latin typeface="MS UI Gothic" panose="020B0600070205080204" pitchFamily="50" charset="-128"/>
                <a:ea typeface="MS UI Gothic" panose="020B0600070205080204" pitchFamily="50" charset="-128"/>
              </a:rPr>
              <a:t>つの</a:t>
            </a:r>
            <a:r>
              <a:rPr lang="ja-JP" altLang="en-US" sz="3600" b="1" dirty="0" smtClean="0">
                <a:latin typeface="MS UI Gothic" panose="020B0600070205080204" pitchFamily="50" charset="-128"/>
                <a:ea typeface="MS UI Gothic" panose="020B0600070205080204" pitchFamily="50" charset="-128"/>
              </a:rPr>
              <a:t>指標</a:t>
            </a:r>
            <a:endParaRPr kumimoji="1" lang="ja-JP" altLang="en-US" sz="3600" dirty="0">
              <a:latin typeface="MS UI Gothic" panose="020B0600070205080204" pitchFamily="50" charset="-128"/>
              <a:ea typeface="MS UI Gothic" panose="020B0600070205080204" pitchFamily="50" charset="-128"/>
            </a:endParaRPr>
          </a:p>
        </p:txBody>
      </p:sp>
      <p:sp>
        <p:nvSpPr>
          <p:cNvPr id="5" name="コンテンツ プレースホルダー 4"/>
          <p:cNvSpPr>
            <a:spLocks noGrp="1"/>
          </p:cNvSpPr>
          <p:nvPr>
            <p:ph sz="half" idx="1"/>
          </p:nvPr>
        </p:nvSpPr>
        <p:spPr>
          <a:xfrm>
            <a:off x="838200" y="1385050"/>
            <a:ext cx="5181600" cy="4708179"/>
          </a:xfrm>
        </p:spPr>
        <p:txBody>
          <a:bodyPr>
            <a:normAutofit fontScale="47500" lnSpcReduction="20000"/>
          </a:bodyPr>
          <a:lstStyle/>
          <a:p>
            <a:pPr marL="0" indent="0" fontAlgn="base">
              <a:buNone/>
            </a:pPr>
            <a:r>
              <a:rPr lang="en-US" altLang="ja-JP" b="1" dirty="0"/>
              <a:t>1. </a:t>
            </a:r>
            <a:r>
              <a:rPr lang="ja-JP" altLang="en-US" b="1" dirty="0"/>
              <a:t>通信への配慮</a:t>
            </a:r>
          </a:p>
          <a:p>
            <a:pPr marL="0" indent="0" fontAlgn="base">
              <a:buNone/>
            </a:pPr>
            <a:r>
              <a:rPr lang="ja-JP" altLang="en-US" dirty="0" smtClean="0"/>
              <a:t>　モバイル</a:t>
            </a:r>
            <a:r>
              <a:rPr lang="ja-JP" altLang="en-US" dirty="0"/>
              <a:t>通信は場所や時刻によって速度が変わります。このため通信が遅い環境でもなるべく短時間で表示されるよう工夫し、利用者に過度のストレスを与えないようにします。パケット量を気にする利用者もいますから通信量を上げない工夫も必要です</a:t>
            </a:r>
            <a:r>
              <a:rPr lang="ja-JP" altLang="en-US" dirty="0" smtClean="0"/>
              <a:t>。</a:t>
            </a:r>
            <a:endParaRPr lang="en-US" altLang="ja-JP" dirty="0" smtClean="0"/>
          </a:p>
          <a:p>
            <a:pPr marL="0" indent="0" fontAlgn="base">
              <a:buNone/>
            </a:pPr>
            <a:endParaRPr lang="ja-JP" altLang="en-US" dirty="0"/>
          </a:p>
          <a:p>
            <a:pPr marL="0" indent="0" fontAlgn="base">
              <a:buNone/>
            </a:pPr>
            <a:r>
              <a:rPr lang="en-US" altLang="ja-JP" b="1" dirty="0"/>
              <a:t>2. </a:t>
            </a:r>
            <a:r>
              <a:rPr lang="ja-JP" altLang="en-US" b="1" dirty="0"/>
              <a:t>見やすさ</a:t>
            </a:r>
          </a:p>
          <a:p>
            <a:pPr marL="0" indent="0" fontAlgn="base">
              <a:buNone/>
            </a:pPr>
            <a:r>
              <a:rPr lang="ja-JP" altLang="en-US" dirty="0" smtClean="0"/>
              <a:t>　スマホ</a:t>
            </a:r>
            <a:r>
              <a:rPr lang="ja-JP" altLang="en-US" dirty="0"/>
              <a:t>では、画面が見にくいこと、情報が得られないことは大きなストレスです。小さすぎる文字を使っていないか、見にくい画像や表はないか、ある場合は見やすくする工夫があるか、などをチェックします</a:t>
            </a:r>
            <a:r>
              <a:rPr lang="ja-JP" altLang="en-US" dirty="0" smtClean="0"/>
              <a:t>。</a:t>
            </a:r>
            <a:endParaRPr lang="en-US" altLang="ja-JP" dirty="0" smtClean="0"/>
          </a:p>
          <a:p>
            <a:pPr marL="0" indent="0" fontAlgn="base">
              <a:buNone/>
            </a:pPr>
            <a:endParaRPr lang="ja-JP" altLang="en-US" dirty="0"/>
          </a:p>
          <a:p>
            <a:pPr marL="0" indent="0" fontAlgn="base">
              <a:buNone/>
            </a:pPr>
            <a:r>
              <a:rPr lang="en-US" altLang="ja-JP" b="1" dirty="0"/>
              <a:t>3. </a:t>
            </a:r>
            <a:r>
              <a:rPr lang="ja-JP" altLang="en-US" b="1" dirty="0"/>
              <a:t>操作のしやすさ</a:t>
            </a:r>
          </a:p>
          <a:p>
            <a:pPr marL="0" indent="0" fontAlgn="base">
              <a:buNone/>
            </a:pPr>
            <a:r>
              <a:rPr lang="ja-JP" altLang="en-US" dirty="0" smtClean="0"/>
              <a:t>　スマホ</a:t>
            </a:r>
            <a:r>
              <a:rPr lang="ja-JP" altLang="en-US" dirty="0"/>
              <a:t>では指のタッチ操作が主体です。配慮の足りないページ作りは操作感の悪さに直結します。隣接するタップ要素が近すぎないか、快適な縦スクロールを妨害する要素を組み込んでいないか、など操作上のストレス要素を診断します</a:t>
            </a:r>
            <a:r>
              <a:rPr lang="ja-JP" altLang="en-US" dirty="0" smtClean="0"/>
              <a:t>。</a:t>
            </a:r>
            <a:endParaRPr lang="en-US" altLang="ja-JP" dirty="0" smtClean="0"/>
          </a:p>
          <a:p>
            <a:pPr marL="0" indent="0" fontAlgn="base">
              <a:buNone/>
            </a:pPr>
            <a:endParaRPr lang="ja-JP" altLang="en-US" dirty="0"/>
          </a:p>
          <a:p>
            <a:pPr marL="0" indent="0" fontAlgn="base">
              <a:buNone/>
            </a:pPr>
            <a:r>
              <a:rPr lang="en-US" altLang="ja-JP" b="1" dirty="0"/>
              <a:t>4. </a:t>
            </a:r>
            <a:r>
              <a:rPr lang="ja-JP" altLang="en-US" b="1" dirty="0"/>
              <a:t>トップページ・ユーザビリティ</a:t>
            </a:r>
          </a:p>
          <a:p>
            <a:pPr marL="0" indent="0" fontAlgn="base">
              <a:buNone/>
            </a:pPr>
            <a:r>
              <a:rPr lang="ja-JP" altLang="en-US" dirty="0" smtClean="0"/>
              <a:t>　サイト</a:t>
            </a:r>
            <a:r>
              <a:rPr lang="ja-JP" altLang="en-US" dirty="0"/>
              <a:t>を訪れたビジターに、最初の道しる</a:t>
            </a:r>
            <a:r>
              <a:rPr lang="ja-JP" altLang="en-US" dirty="0" err="1"/>
              <a:t>べを</a:t>
            </a:r>
            <a:r>
              <a:rPr lang="ja-JP" altLang="en-US" dirty="0"/>
              <a:t>示す役目を務めるのがトップページです。ビジターを誘導する適切なナビゲーションを用意しているか、リンク名は分かりにくくないか、などをチェックします</a:t>
            </a:r>
            <a:r>
              <a:rPr lang="ja-JP" altLang="en-US" dirty="0" smtClean="0"/>
              <a:t>。</a:t>
            </a:r>
            <a:endParaRPr lang="ja-JP" altLang="en-US" dirty="0"/>
          </a:p>
        </p:txBody>
      </p:sp>
      <p:sp>
        <p:nvSpPr>
          <p:cNvPr id="6" name="コンテンツ プレースホルダー 5"/>
          <p:cNvSpPr>
            <a:spLocks noGrp="1"/>
          </p:cNvSpPr>
          <p:nvPr>
            <p:ph sz="half" idx="2"/>
          </p:nvPr>
        </p:nvSpPr>
        <p:spPr>
          <a:xfrm>
            <a:off x="6172200" y="1385050"/>
            <a:ext cx="5181600" cy="4633364"/>
          </a:xfrm>
        </p:spPr>
        <p:txBody>
          <a:bodyPr>
            <a:normAutofit fontScale="47500" lnSpcReduction="20000"/>
          </a:bodyPr>
          <a:lstStyle/>
          <a:p>
            <a:pPr marL="0" indent="0" fontAlgn="base">
              <a:buNone/>
            </a:pPr>
            <a:r>
              <a:rPr lang="en-US" altLang="ja-JP" b="1" dirty="0" smtClean="0"/>
              <a:t>5. </a:t>
            </a:r>
            <a:r>
              <a:rPr lang="ja-JP" altLang="en-US" b="1" dirty="0" smtClean="0"/>
              <a:t>サイト・ユーザビリティ</a:t>
            </a:r>
          </a:p>
          <a:p>
            <a:pPr marL="0" indent="0" fontAlgn="base">
              <a:buNone/>
            </a:pPr>
            <a:r>
              <a:rPr lang="ja-JP" altLang="en-US" dirty="0" smtClean="0"/>
              <a:t>　ビジターがサイト内を効率よく巡回できる環境になっているかどうかをチェックします。統一したナビゲーションバーや、適切なページ見出し、</a:t>
            </a:r>
            <a:r>
              <a:rPr lang="en-US" altLang="ja-JP" dirty="0" smtClean="0"/>
              <a:t>PC</a:t>
            </a:r>
            <a:r>
              <a:rPr lang="ja-JP" altLang="en-US" dirty="0" smtClean="0"/>
              <a:t>サイト表示切り替えボタンの有無などを診断します。</a:t>
            </a:r>
            <a:endParaRPr lang="en-US" altLang="ja-JP" dirty="0" smtClean="0"/>
          </a:p>
          <a:p>
            <a:pPr marL="0" indent="0" fontAlgn="base">
              <a:buNone/>
            </a:pPr>
            <a:endParaRPr lang="ja-JP" altLang="en-US" dirty="0" smtClean="0"/>
          </a:p>
          <a:p>
            <a:pPr marL="0" indent="0" fontAlgn="base">
              <a:buNone/>
            </a:pPr>
            <a:r>
              <a:rPr lang="en-US" altLang="ja-JP" b="1" dirty="0" smtClean="0"/>
              <a:t>6. </a:t>
            </a:r>
            <a:r>
              <a:rPr lang="ja-JP" altLang="en-US" b="1" dirty="0" smtClean="0"/>
              <a:t>メインコンテンツへのアクセス</a:t>
            </a:r>
          </a:p>
          <a:p>
            <a:pPr marL="0" indent="0" fontAlgn="base">
              <a:buNone/>
            </a:pPr>
            <a:r>
              <a:rPr lang="ja-JP" altLang="en-US" dirty="0" smtClean="0"/>
              <a:t>　入試日程や学費など大学サイトの“人気コンテンツ”へスムーズにたどり着けるかチェックします。情報そのものについても、不足はないか、情報が古いままになっていないかなどをチェックします。</a:t>
            </a:r>
            <a:endParaRPr lang="en-US" altLang="ja-JP" dirty="0" smtClean="0"/>
          </a:p>
          <a:p>
            <a:pPr marL="0" indent="0" fontAlgn="base">
              <a:buNone/>
            </a:pPr>
            <a:endParaRPr lang="ja-JP" altLang="en-US" dirty="0" smtClean="0"/>
          </a:p>
          <a:p>
            <a:pPr marL="0" indent="0" fontAlgn="base">
              <a:buNone/>
            </a:pPr>
            <a:r>
              <a:rPr lang="en-US" altLang="ja-JP" b="1" dirty="0" smtClean="0"/>
              <a:t>7. </a:t>
            </a:r>
            <a:r>
              <a:rPr lang="ja-JP" altLang="en-US" b="1" dirty="0" smtClean="0"/>
              <a:t>サイト内検索</a:t>
            </a:r>
          </a:p>
          <a:p>
            <a:pPr marL="0" indent="0" fontAlgn="base">
              <a:buNone/>
            </a:pPr>
            <a:r>
              <a:rPr lang="ja-JP" altLang="en-US" dirty="0" smtClean="0"/>
              <a:t>　大学が多くの情報を発信するようになるにつれ、情報を探す手段にサイト内検索機能を使う機会が増えています。</a:t>
            </a:r>
            <a:r>
              <a:rPr lang="en-US" altLang="ja-JP" dirty="0" smtClean="0"/>
              <a:t>6</a:t>
            </a:r>
            <a:r>
              <a:rPr lang="ja-JP" altLang="en-US" dirty="0" err="1" smtClean="0"/>
              <a:t>つの</a:t>
            </a:r>
            <a:r>
              <a:rPr lang="ja-JP" altLang="en-US" dirty="0" smtClean="0"/>
              <a:t>検索ワードについて、期待するページが上位に挙がるか、タイトルや要約文が適切かチェックします。</a:t>
            </a:r>
            <a:endParaRPr lang="en-US" altLang="ja-JP" dirty="0" smtClean="0"/>
          </a:p>
          <a:p>
            <a:pPr marL="0" indent="0" fontAlgn="base">
              <a:buNone/>
            </a:pPr>
            <a:endParaRPr lang="ja-JP" altLang="en-US" dirty="0" smtClean="0"/>
          </a:p>
          <a:p>
            <a:pPr marL="0" indent="0" fontAlgn="base">
              <a:buNone/>
            </a:pPr>
            <a:r>
              <a:rPr lang="en-US" altLang="ja-JP" b="1" dirty="0" smtClean="0"/>
              <a:t>8. </a:t>
            </a:r>
            <a:r>
              <a:rPr lang="ja-JP" altLang="en-US" b="1" dirty="0" smtClean="0"/>
              <a:t>インタラクティブ</a:t>
            </a:r>
          </a:p>
          <a:p>
            <a:pPr marL="0" indent="0" fontAlgn="base">
              <a:buNone/>
            </a:pPr>
            <a:r>
              <a:rPr lang="ja-JP" altLang="en-US" dirty="0" smtClean="0"/>
              <a:t>　大学にとって、地域や企業とコミュニケーションを取ることが一層、重要になって きました。交通アクセス情報を掲載しているか、問い合わせページがあるか、などをチェックします。</a:t>
            </a:r>
          </a:p>
          <a:p>
            <a:endParaRPr kumimoji="1" lang="ja-JP" altLang="en-US" dirty="0"/>
          </a:p>
        </p:txBody>
      </p:sp>
    </p:spTree>
    <p:extLst>
      <p:ext uri="{BB962C8B-B14F-4D97-AF65-F5344CB8AC3E}">
        <p14:creationId xmlns:p14="http://schemas.microsoft.com/office/powerpoint/2010/main" val="1262591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305763" y="182668"/>
            <a:ext cx="11520000" cy="6480000"/>
          </a:xfrm>
          <a:prstGeom prst="rect">
            <a:avLst/>
          </a:prstGeom>
        </p:spPr>
      </p:pic>
      <p:sp>
        <p:nvSpPr>
          <p:cNvPr id="10" name="禁止 9"/>
          <p:cNvSpPr/>
          <p:nvPr/>
        </p:nvSpPr>
        <p:spPr>
          <a:xfrm>
            <a:off x="4813070" y="931025"/>
            <a:ext cx="532014" cy="498764"/>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禁止 10"/>
          <p:cNvSpPr/>
          <p:nvPr/>
        </p:nvSpPr>
        <p:spPr>
          <a:xfrm>
            <a:off x="6226234" y="931025"/>
            <a:ext cx="532014" cy="498764"/>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禁止 11"/>
          <p:cNvSpPr/>
          <p:nvPr/>
        </p:nvSpPr>
        <p:spPr>
          <a:xfrm>
            <a:off x="4865023" y="2352711"/>
            <a:ext cx="324196" cy="540118"/>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禁止 12"/>
          <p:cNvSpPr/>
          <p:nvPr/>
        </p:nvSpPr>
        <p:spPr>
          <a:xfrm>
            <a:off x="4813069" y="1496289"/>
            <a:ext cx="428105" cy="581893"/>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禁止 13"/>
          <p:cNvSpPr/>
          <p:nvPr/>
        </p:nvSpPr>
        <p:spPr>
          <a:xfrm>
            <a:off x="4865023" y="5428421"/>
            <a:ext cx="324196" cy="540118"/>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97004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18228" y="2095314"/>
            <a:ext cx="11955543" cy="2667372"/>
          </a:xfrm>
          <a:prstGeom prst="rect">
            <a:avLst/>
          </a:prstGeom>
        </p:spPr>
      </p:pic>
      <p:sp>
        <p:nvSpPr>
          <p:cNvPr id="8" name="テキスト ボックス 7"/>
          <p:cNvSpPr txBox="1"/>
          <p:nvPr/>
        </p:nvSpPr>
        <p:spPr>
          <a:xfrm>
            <a:off x="1331412" y="5575133"/>
            <a:ext cx="2723823" cy="646331"/>
          </a:xfrm>
          <a:prstGeom prst="rect">
            <a:avLst/>
          </a:prstGeom>
          <a:noFill/>
        </p:spPr>
        <p:txBody>
          <a:bodyPr wrap="none" rtlCol="0">
            <a:spAutoFit/>
          </a:bodyPr>
          <a:lstStyle/>
          <a:p>
            <a:r>
              <a:rPr kumimoji="1" lang="ja-JP" altLang="en-US" dirty="0" smtClean="0"/>
              <a:t>重要なものは独立させて</a:t>
            </a:r>
            <a:endParaRPr kumimoji="1" lang="en-US" altLang="ja-JP" dirty="0" smtClean="0"/>
          </a:p>
          <a:p>
            <a:r>
              <a:rPr kumimoji="1" lang="ja-JP" altLang="en-US" dirty="0" smtClean="0"/>
              <a:t>目立たせる</a:t>
            </a:r>
            <a:endParaRPr kumimoji="1" lang="ja-JP" altLang="en-US" dirty="0"/>
          </a:p>
        </p:txBody>
      </p:sp>
      <p:cxnSp>
        <p:nvCxnSpPr>
          <p:cNvPr id="10" name="直線矢印コネクタ 9"/>
          <p:cNvCxnSpPr>
            <a:stCxn id="8" idx="0"/>
          </p:cNvCxnSpPr>
          <p:nvPr/>
        </p:nvCxnSpPr>
        <p:spPr>
          <a:xfrm flipV="1">
            <a:off x="2693324" y="2676698"/>
            <a:ext cx="7697585" cy="28984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3" name="図 12"/>
          <p:cNvPicPr>
            <a:picLocks noChangeAspect="1"/>
          </p:cNvPicPr>
          <p:nvPr/>
        </p:nvPicPr>
        <p:blipFill>
          <a:blip r:embed="rId3"/>
          <a:stretch>
            <a:fillRect/>
          </a:stretch>
        </p:blipFill>
        <p:spPr>
          <a:xfrm>
            <a:off x="5392208" y="4987396"/>
            <a:ext cx="3283587" cy="1821805"/>
          </a:xfrm>
          <a:prstGeom prst="rect">
            <a:avLst/>
          </a:prstGeom>
          <a:ln>
            <a:solidFill>
              <a:schemeClr val="tx1"/>
            </a:solidFill>
          </a:ln>
        </p:spPr>
      </p:pic>
      <p:sp>
        <p:nvSpPr>
          <p:cNvPr id="14" name="右矢印 13"/>
          <p:cNvSpPr/>
          <p:nvPr/>
        </p:nvSpPr>
        <p:spPr>
          <a:xfrm>
            <a:off x="4330931" y="5727469"/>
            <a:ext cx="872836" cy="246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8675795" y="5778872"/>
            <a:ext cx="3647152" cy="646331"/>
          </a:xfrm>
          <a:prstGeom prst="rect">
            <a:avLst/>
          </a:prstGeom>
          <a:noFill/>
        </p:spPr>
        <p:txBody>
          <a:bodyPr wrap="none" rtlCol="0">
            <a:spAutoFit/>
          </a:bodyPr>
          <a:lstStyle/>
          <a:p>
            <a:r>
              <a:rPr kumimoji="1" lang="ja-JP" altLang="en-US" dirty="0" smtClean="0"/>
              <a:t>カーソル合わせたら、</a:t>
            </a:r>
            <a:endParaRPr kumimoji="1" lang="en-US" altLang="ja-JP" dirty="0" smtClean="0"/>
          </a:p>
          <a:p>
            <a:r>
              <a:rPr kumimoji="1" lang="ja-JP" altLang="en-US" dirty="0" smtClean="0"/>
              <a:t>これがドロップダウンするように</a:t>
            </a:r>
            <a:endParaRPr kumimoji="1" lang="ja-JP" altLang="en-US" dirty="0"/>
          </a:p>
        </p:txBody>
      </p:sp>
    </p:spTree>
    <p:extLst>
      <p:ext uri="{BB962C8B-B14F-4D97-AF65-F5344CB8AC3E}">
        <p14:creationId xmlns:p14="http://schemas.microsoft.com/office/powerpoint/2010/main" val="4278676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396538" y="1379051"/>
            <a:ext cx="9241075" cy="4490332"/>
          </a:xfrm>
          <a:prstGeom prst="rect">
            <a:avLst/>
          </a:prstGeom>
        </p:spPr>
      </p:pic>
      <p:sp>
        <p:nvSpPr>
          <p:cNvPr id="5" name="正方形/長方形 4"/>
          <p:cNvSpPr/>
          <p:nvPr/>
        </p:nvSpPr>
        <p:spPr>
          <a:xfrm>
            <a:off x="1684868" y="1921933"/>
            <a:ext cx="2692400" cy="1642534"/>
          </a:xfrm>
          <a:prstGeom prst="rect">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cxnSp>
        <p:nvCxnSpPr>
          <p:cNvPr id="7" name="直線矢印コネクタ 6"/>
          <p:cNvCxnSpPr>
            <a:stCxn id="8" idx="2"/>
          </p:cNvCxnSpPr>
          <p:nvPr/>
        </p:nvCxnSpPr>
        <p:spPr>
          <a:xfrm flipH="1">
            <a:off x="3928534" y="846667"/>
            <a:ext cx="598794" cy="9821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テキスト ボックス 7"/>
          <p:cNvSpPr txBox="1"/>
          <p:nvPr/>
        </p:nvSpPr>
        <p:spPr>
          <a:xfrm>
            <a:off x="3280833" y="200336"/>
            <a:ext cx="2492990" cy="646331"/>
          </a:xfrm>
          <a:prstGeom prst="rect">
            <a:avLst/>
          </a:prstGeom>
          <a:noFill/>
        </p:spPr>
        <p:txBody>
          <a:bodyPr wrap="none" rtlCol="0">
            <a:spAutoFit/>
          </a:bodyPr>
          <a:lstStyle/>
          <a:p>
            <a:r>
              <a:rPr kumimoji="1" lang="ja-JP" altLang="en-US" dirty="0" smtClean="0"/>
              <a:t>ここにマイページへの</a:t>
            </a:r>
            <a:endParaRPr kumimoji="1" lang="en-US" altLang="ja-JP" dirty="0" smtClean="0"/>
          </a:p>
          <a:p>
            <a:r>
              <a:rPr lang="ja-JP" altLang="en-US" dirty="0"/>
              <a:t>入り口</a:t>
            </a:r>
            <a:r>
              <a:rPr lang="ja-JP" altLang="en-US" dirty="0" smtClean="0"/>
              <a:t>を</a:t>
            </a:r>
            <a:r>
              <a:rPr lang="ja-JP" altLang="en-US" dirty="0"/>
              <a:t>作</a:t>
            </a:r>
            <a:r>
              <a:rPr lang="ja-JP" altLang="en-US" dirty="0" smtClean="0"/>
              <a:t>る</a:t>
            </a:r>
            <a:endParaRPr kumimoji="1" lang="ja-JP" altLang="en-US" dirty="0"/>
          </a:p>
        </p:txBody>
      </p:sp>
      <p:cxnSp>
        <p:nvCxnSpPr>
          <p:cNvPr id="10" name="直線コネクタ 9"/>
          <p:cNvCxnSpPr/>
          <p:nvPr/>
        </p:nvCxnSpPr>
        <p:spPr>
          <a:xfrm>
            <a:off x="1853739" y="1645920"/>
            <a:ext cx="689956"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1" name="直線コネクタ 10"/>
          <p:cNvCxnSpPr/>
          <p:nvPr/>
        </p:nvCxnSpPr>
        <p:spPr>
          <a:xfrm>
            <a:off x="3313392" y="1645920"/>
            <a:ext cx="461695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3" name="テキスト ボックス 12"/>
          <p:cNvSpPr txBox="1"/>
          <p:nvPr/>
        </p:nvSpPr>
        <p:spPr>
          <a:xfrm>
            <a:off x="6143105" y="964276"/>
            <a:ext cx="184731" cy="369332"/>
          </a:xfrm>
          <a:prstGeom prst="rect">
            <a:avLst/>
          </a:prstGeom>
          <a:noFill/>
        </p:spPr>
        <p:txBody>
          <a:bodyPr wrap="none" rtlCol="0">
            <a:spAutoFit/>
          </a:bodyPr>
          <a:lstStyle/>
          <a:p>
            <a:endParaRPr kumimoji="1" lang="ja-JP" altLang="en-US" dirty="0"/>
          </a:p>
        </p:txBody>
      </p:sp>
      <p:sp>
        <p:nvSpPr>
          <p:cNvPr id="14" name="正方形/長方形 13"/>
          <p:cNvSpPr/>
          <p:nvPr/>
        </p:nvSpPr>
        <p:spPr>
          <a:xfrm>
            <a:off x="7212832" y="1912790"/>
            <a:ext cx="2479808" cy="414774"/>
          </a:xfrm>
          <a:prstGeom prst="rect">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15" name="正方形/長方形 14"/>
          <p:cNvSpPr/>
          <p:nvPr/>
        </p:nvSpPr>
        <p:spPr>
          <a:xfrm>
            <a:off x="1791164" y="4094763"/>
            <a:ext cx="2586104" cy="1059127"/>
          </a:xfrm>
          <a:prstGeom prst="rect">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17" name="テキスト ボックス 16"/>
          <p:cNvSpPr txBox="1"/>
          <p:nvPr/>
        </p:nvSpPr>
        <p:spPr>
          <a:xfrm>
            <a:off x="2739045" y="6042933"/>
            <a:ext cx="6647974" cy="369332"/>
          </a:xfrm>
          <a:prstGeom prst="rect">
            <a:avLst/>
          </a:prstGeom>
          <a:noFill/>
        </p:spPr>
        <p:txBody>
          <a:bodyPr wrap="none" rtlCol="0">
            <a:spAutoFit/>
          </a:bodyPr>
          <a:lstStyle/>
          <a:p>
            <a:r>
              <a:rPr kumimoji="1" lang="en-US" altLang="ja-JP" dirty="0" smtClean="0"/>
              <a:t>※</a:t>
            </a:r>
            <a:r>
              <a:rPr kumimoji="1" lang="ja-JP" altLang="en-US" dirty="0" smtClean="0"/>
              <a:t>上下サイズを意識して作成（余分な空白が出ないように）</a:t>
            </a:r>
            <a:endParaRPr kumimoji="1" lang="ja-JP" altLang="en-US" dirty="0"/>
          </a:p>
        </p:txBody>
      </p:sp>
      <p:sp>
        <p:nvSpPr>
          <p:cNvPr id="18" name="テキスト ボックス 17"/>
          <p:cNvSpPr txBox="1"/>
          <p:nvPr/>
        </p:nvSpPr>
        <p:spPr>
          <a:xfrm>
            <a:off x="5773823" y="135066"/>
            <a:ext cx="5724644" cy="646331"/>
          </a:xfrm>
          <a:prstGeom prst="rect">
            <a:avLst/>
          </a:prstGeom>
          <a:noFill/>
        </p:spPr>
        <p:txBody>
          <a:bodyPr wrap="none" rtlCol="0">
            <a:spAutoFit/>
          </a:bodyPr>
          <a:lstStyle/>
          <a:p>
            <a:r>
              <a:rPr kumimoji="1" lang="ja-JP" altLang="en-US" dirty="0" smtClean="0"/>
              <a:t>どこにカーソルが合っているかが分かりやすいように</a:t>
            </a:r>
            <a:endParaRPr kumimoji="1" lang="en-US" altLang="ja-JP" dirty="0" smtClean="0"/>
          </a:p>
          <a:p>
            <a:r>
              <a:rPr lang="ja-JP" altLang="en-US" dirty="0"/>
              <a:t>色</a:t>
            </a:r>
            <a:r>
              <a:rPr lang="ja-JP" altLang="en-US" dirty="0" smtClean="0"/>
              <a:t>が</a:t>
            </a:r>
            <a:r>
              <a:rPr lang="ja-JP" altLang="en-US" dirty="0"/>
              <a:t>変</a:t>
            </a:r>
            <a:r>
              <a:rPr lang="ja-JP" altLang="en-US" dirty="0" smtClean="0"/>
              <a:t>わる</a:t>
            </a:r>
            <a:endParaRPr kumimoji="1" lang="ja-JP" altLang="en-US" dirty="0"/>
          </a:p>
        </p:txBody>
      </p:sp>
      <p:cxnSp>
        <p:nvCxnSpPr>
          <p:cNvPr id="19" name="直線矢印コネクタ 18"/>
          <p:cNvCxnSpPr>
            <a:stCxn id="18" idx="2"/>
          </p:cNvCxnSpPr>
          <p:nvPr/>
        </p:nvCxnSpPr>
        <p:spPr>
          <a:xfrm flipH="1">
            <a:off x="3391594" y="781397"/>
            <a:ext cx="5244551" cy="6909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正方形/長方形 22"/>
          <p:cNvSpPr/>
          <p:nvPr/>
        </p:nvSpPr>
        <p:spPr>
          <a:xfrm>
            <a:off x="9274389" y="3126674"/>
            <a:ext cx="2479808" cy="2110569"/>
          </a:xfrm>
          <a:prstGeom prst="rect">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24" name="テキスト ボックス 23"/>
          <p:cNvSpPr txBox="1"/>
          <p:nvPr/>
        </p:nvSpPr>
        <p:spPr>
          <a:xfrm>
            <a:off x="9496098" y="3238893"/>
            <a:ext cx="1107996" cy="369332"/>
          </a:xfrm>
          <a:prstGeom prst="rect">
            <a:avLst/>
          </a:prstGeom>
          <a:noFill/>
        </p:spPr>
        <p:txBody>
          <a:bodyPr wrap="none" rtlCol="0">
            <a:spAutoFit/>
          </a:bodyPr>
          <a:lstStyle/>
          <a:p>
            <a:r>
              <a:rPr lang="ja-JP" altLang="en-US" dirty="0" smtClean="0"/>
              <a:t>各種手続</a:t>
            </a:r>
            <a:endParaRPr kumimoji="1" lang="ja-JP" altLang="en-US" dirty="0"/>
          </a:p>
        </p:txBody>
      </p:sp>
      <p:pic>
        <p:nvPicPr>
          <p:cNvPr id="26" name="図 25"/>
          <p:cNvPicPr>
            <a:picLocks noChangeAspect="1"/>
          </p:cNvPicPr>
          <p:nvPr/>
        </p:nvPicPr>
        <p:blipFill>
          <a:blip r:embed="rId3"/>
          <a:stretch>
            <a:fillRect/>
          </a:stretch>
        </p:blipFill>
        <p:spPr>
          <a:xfrm>
            <a:off x="9387019" y="3759341"/>
            <a:ext cx="1714075" cy="741221"/>
          </a:xfrm>
          <a:prstGeom prst="rect">
            <a:avLst/>
          </a:prstGeom>
        </p:spPr>
      </p:pic>
      <p:pic>
        <p:nvPicPr>
          <p:cNvPr id="27" name="図 26"/>
          <p:cNvPicPr>
            <a:picLocks noChangeAspect="1"/>
          </p:cNvPicPr>
          <p:nvPr/>
        </p:nvPicPr>
        <p:blipFill>
          <a:blip r:embed="rId4"/>
          <a:stretch>
            <a:fillRect/>
          </a:stretch>
        </p:blipFill>
        <p:spPr>
          <a:xfrm>
            <a:off x="9454366" y="4475097"/>
            <a:ext cx="1577873" cy="671050"/>
          </a:xfrm>
          <a:prstGeom prst="rect">
            <a:avLst/>
          </a:prstGeom>
        </p:spPr>
      </p:pic>
      <p:cxnSp>
        <p:nvCxnSpPr>
          <p:cNvPr id="29" name="直線矢印コネクタ 28"/>
          <p:cNvCxnSpPr>
            <a:stCxn id="23" idx="1"/>
          </p:cNvCxnSpPr>
          <p:nvPr/>
        </p:nvCxnSpPr>
        <p:spPr>
          <a:xfrm flipH="1" flipV="1">
            <a:off x="6063032" y="2925218"/>
            <a:ext cx="3211357" cy="12567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 name="テキスト ボックス 31"/>
          <p:cNvSpPr txBox="1"/>
          <p:nvPr/>
        </p:nvSpPr>
        <p:spPr>
          <a:xfrm>
            <a:off x="8316082" y="1079330"/>
            <a:ext cx="1322100"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200" dirty="0" smtClean="0"/>
              <a:t>＋リンクリスト</a:t>
            </a:r>
            <a:endParaRPr kumimoji="1" lang="ja-JP" altLang="en-US" sz="1200" dirty="0"/>
          </a:p>
        </p:txBody>
      </p:sp>
      <p:cxnSp>
        <p:nvCxnSpPr>
          <p:cNvPr id="33" name="直線矢印コネクタ 32"/>
          <p:cNvCxnSpPr/>
          <p:nvPr/>
        </p:nvCxnSpPr>
        <p:spPr>
          <a:xfrm flipH="1">
            <a:off x="7634506" y="1185827"/>
            <a:ext cx="697006" cy="3231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正方形/長方形 34"/>
          <p:cNvSpPr/>
          <p:nvPr/>
        </p:nvSpPr>
        <p:spPr>
          <a:xfrm>
            <a:off x="9701294" y="640387"/>
            <a:ext cx="2122039" cy="738664"/>
          </a:xfrm>
          <a:prstGeom prst="rect">
            <a:avLst/>
          </a:prstGeom>
        </p:spPr>
        <p:txBody>
          <a:bodyPr wrap="square">
            <a:spAutoFit/>
          </a:bodyPr>
          <a:lstStyle/>
          <a:p>
            <a:pPr>
              <a:buFont typeface="Arial" panose="020B0604020202020204" pitchFamily="34" charset="0"/>
              <a:buChar char="•"/>
            </a:pPr>
            <a:r>
              <a:rPr lang="ja-JP" altLang="en-US" sz="1050" b="0" i="0" dirty="0" smtClean="0">
                <a:solidFill>
                  <a:srgbClr val="04419A"/>
                </a:solidFill>
                <a:effectLst/>
                <a:latin typeface="Arial" panose="020B0604020202020204" pitchFamily="34" charset="0"/>
                <a:hlinkClick r:id="rId5" tooltip="「北海道情報大学」を開きます。"/>
              </a:rPr>
              <a:t>北海道情報大学</a:t>
            </a:r>
            <a:endParaRPr lang="ja-JP" altLang="en-US" sz="1050" b="0" i="0" dirty="0" smtClean="0">
              <a:solidFill>
                <a:srgbClr val="494949"/>
              </a:solidFill>
              <a:effectLst/>
              <a:latin typeface="Arial" panose="020B0604020202020204" pitchFamily="34" charset="0"/>
            </a:endParaRPr>
          </a:p>
          <a:p>
            <a:pPr>
              <a:buFont typeface="Arial" panose="020B0604020202020204" pitchFamily="34" charset="0"/>
              <a:buChar char="•"/>
            </a:pPr>
            <a:r>
              <a:rPr lang="ja-JP" altLang="en-US" sz="1050" b="0" i="0" dirty="0" smtClean="0">
                <a:solidFill>
                  <a:srgbClr val="04419A"/>
                </a:solidFill>
                <a:effectLst/>
                <a:latin typeface="Arial" panose="020B0604020202020204" pitchFamily="34" charset="0"/>
                <a:hlinkClick r:id="rId6" tooltip="「北海道情報大学 通信教育部」を開きます。"/>
              </a:rPr>
              <a:t>北海道情報大学 通信教育部</a:t>
            </a:r>
            <a:endParaRPr lang="ja-JP" altLang="en-US" sz="1050" b="0" i="0" dirty="0" smtClean="0">
              <a:solidFill>
                <a:srgbClr val="494949"/>
              </a:solidFill>
              <a:effectLst/>
              <a:latin typeface="Arial" panose="020B0604020202020204" pitchFamily="34" charset="0"/>
            </a:endParaRPr>
          </a:p>
          <a:p>
            <a:pPr>
              <a:buFont typeface="Arial" panose="020B0604020202020204" pitchFamily="34" charset="0"/>
              <a:buChar char="•"/>
            </a:pPr>
            <a:r>
              <a:rPr lang="ja-JP" altLang="en-US" sz="1050" b="0" i="0" dirty="0" smtClean="0">
                <a:solidFill>
                  <a:srgbClr val="04419A"/>
                </a:solidFill>
                <a:effectLst/>
                <a:latin typeface="Arial" panose="020B0604020202020204" pitchFamily="34" charset="0"/>
                <a:hlinkClick r:id="rId7" tooltip="「教員免許状の有効期間確認ツール（文部科学省提供）」を開きます。"/>
              </a:rPr>
              <a:t>教員免許状の有効期間確認ツール（文部科学省提供）</a:t>
            </a:r>
            <a:endParaRPr lang="ja-JP" altLang="en-US" sz="1050" b="0" i="0" dirty="0">
              <a:solidFill>
                <a:srgbClr val="494949"/>
              </a:solidFill>
              <a:effectLst/>
              <a:latin typeface="Arial" panose="020B0604020202020204" pitchFamily="34" charset="0"/>
            </a:endParaRPr>
          </a:p>
        </p:txBody>
      </p:sp>
      <p:pic>
        <p:nvPicPr>
          <p:cNvPr id="36" name="図 35"/>
          <p:cNvPicPr>
            <a:picLocks noChangeAspect="1"/>
          </p:cNvPicPr>
          <p:nvPr/>
        </p:nvPicPr>
        <p:blipFill>
          <a:blip r:embed="rId8"/>
          <a:stretch>
            <a:fillRect/>
          </a:stretch>
        </p:blipFill>
        <p:spPr>
          <a:xfrm>
            <a:off x="10401050" y="1681130"/>
            <a:ext cx="1790950" cy="371527"/>
          </a:xfrm>
          <a:prstGeom prst="rect">
            <a:avLst/>
          </a:prstGeom>
        </p:spPr>
      </p:pic>
      <p:sp>
        <p:nvSpPr>
          <p:cNvPr id="37" name="テキスト ボックス 36"/>
          <p:cNvSpPr txBox="1"/>
          <p:nvPr/>
        </p:nvSpPr>
        <p:spPr>
          <a:xfrm>
            <a:off x="9942815" y="1387730"/>
            <a:ext cx="1811382"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200" dirty="0" smtClean="0"/>
              <a:t>＋教科書注文はこちら</a:t>
            </a:r>
            <a:endParaRPr kumimoji="1" lang="ja-JP" altLang="en-US" sz="1200" dirty="0"/>
          </a:p>
        </p:txBody>
      </p:sp>
    </p:spTree>
    <p:extLst>
      <p:ext uri="{BB962C8B-B14F-4D97-AF65-F5344CB8AC3E}">
        <p14:creationId xmlns:p14="http://schemas.microsoft.com/office/powerpoint/2010/main" val="796226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047403" y="2060783"/>
            <a:ext cx="9841928" cy="3170453"/>
          </a:xfrm>
          <a:prstGeom prst="rect">
            <a:avLst/>
          </a:prstGeom>
        </p:spPr>
      </p:pic>
      <p:cxnSp>
        <p:nvCxnSpPr>
          <p:cNvPr id="5" name="直線コネクタ 4"/>
          <p:cNvCxnSpPr/>
          <p:nvPr/>
        </p:nvCxnSpPr>
        <p:spPr>
          <a:xfrm>
            <a:off x="3524596" y="3158836"/>
            <a:ext cx="6467302" cy="24939"/>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pic>
        <p:nvPicPr>
          <p:cNvPr id="8" name="図 7"/>
          <p:cNvPicPr>
            <a:picLocks noChangeAspect="1"/>
          </p:cNvPicPr>
          <p:nvPr/>
        </p:nvPicPr>
        <p:blipFill>
          <a:blip r:embed="rId3"/>
          <a:stretch>
            <a:fillRect/>
          </a:stretch>
        </p:blipFill>
        <p:spPr>
          <a:xfrm>
            <a:off x="1156808" y="810884"/>
            <a:ext cx="1914792" cy="581106"/>
          </a:xfrm>
          <a:prstGeom prst="rect">
            <a:avLst/>
          </a:prstGeom>
        </p:spPr>
      </p:pic>
      <p:pic>
        <p:nvPicPr>
          <p:cNvPr id="9" name="図 8"/>
          <p:cNvPicPr>
            <a:picLocks noChangeAspect="1"/>
          </p:cNvPicPr>
          <p:nvPr/>
        </p:nvPicPr>
        <p:blipFill>
          <a:blip r:embed="rId4"/>
          <a:stretch>
            <a:fillRect/>
          </a:stretch>
        </p:blipFill>
        <p:spPr>
          <a:xfrm>
            <a:off x="3071600" y="849401"/>
            <a:ext cx="2057687" cy="523948"/>
          </a:xfrm>
          <a:prstGeom prst="rect">
            <a:avLst/>
          </a:prstGeom>
        </p:spPr>
      </p:pic>
      <p:pic>
        <p:nvPicPr>
          <p:cNvPr id="10" name="図 9"/>
          <p:cNvPicPr>
            <a:picLocks noChangeAspect="1"/>
          </p:cNvPicPr>
          <p:nvPr/>
        </p:nvPicPr>
        <p:blipFill>
          <a:blip r:embed="rId5"/>
          <a:stretch>
            <a:fillRect/>
          </a:stretch>
        </p:blipFill>
        <p:spPr>
          <a:xfrm>
            <a:off x="7085424" y="811859"/>
            <a:ext cx="1924319" cy="609685"/>
          </a:xfrm>
          <a:prstGeom prst="rect">
            <a:avLst/>
          </a:prstGeom>
        </p:spPr>
      </p:pic>
      <p:pic>
        <p:nvPicPr>
          <p:cNvPr id="11" name="図 10"/>
          <p:cNvPicPr>
            <a:picLocks noChangeAspect="1"/>
          </p:cNvPicPr>
          <p:nvPr/>
        </p:nvPicPr>
        <p:blipFill>
          <a:blip r:embed="rId6"/>
          <a:stretch>
            <a:fillRect/>
          </a:stretch>
        </p:blipFill>
        <p:spPr>
          <a:xfrm>
            <a:off x="5230933" y="834700"/>
            <a:ext cx="1752845" cy="533474"/>
          </a:xfrm>
          <a:prstGeom prst="rect">
            <a:avLst/>
          </a:prstGeom>
        </p:spPr>
      </p:pic>
      <p:sp>
        <p:nvSpPr>
          <p:cNvPr id="12" name="テキスト ボックス 11"/>
          <p:cNvSpPr txBox="1"/>
          <p:nvPr/>
        </p:nvSpPr>
        <p:spPr>
          <a:xfrm>
            <a:off x="5129287" y="604545"/>
            <a:ext cx="2031325" cy="369332"/>
          </a:xfrm>
          <a:prstGeom prst="rect">
            <a:avLst/>
          </a:prstGeom>
          <a:noFill/>
        </p:spPr>
        <p:txBody>
          <a:bodyPr wrap="none" rtlCol="0">
            <a:spAutoFit/>
          </a:bodyPr>
          <a:lstStyle/>
          <a:p>
            <a:r>
              <a:rPr kumimoji="1" lang="ja-JP" altLang="en-US" dirty="0" smtClean="0"/>
              <a:t>書類ダウンロード</a:t>
            </a:r>
            <a:endParaRPr kumimoji="1" lang="ja-JP" altLang="en-US" dirty="0"/>
          </a:p>
        </p:txBody>
      </p:sp>
      <p:sp>
        <p:nvSpPr>
          <p:cNvPr id="13" name="U ターン矢印 12"/>
          <p:cNvSpPr/>
          <p:nvPr/>
        </p:nvSpPr>
        <p:spPr>
          <a:xfrm rot="5400000">
            <a:off x="9692640" y="1368174"/>
            <a:ext cx="1512916" cy="1258648"/>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085012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776074" y="2028629"/>
            <a:ext cx="6639852" cy="2800741"/>
          </a:xfrm>
          <a:prstGeom prst="rect">
            <a:avLst/>
          </a:prstGeom>
        </p:spPr>
      </p:pic>
      <p:pic>
        <p:nvPicPr>
          <p:cNvPr id="3" name="図 2"/>
          <p:cNvPicPr>
            <a:picLocks noChangeAspect="1"/>
          </p:cNvPicPr>
          <p:nvPr/>
        </p:nvPicPr>
        <p:blipFill>
          <a:blip r:embed="rId3"/>
          <a:stretch>
            <a:fillRect/>
          </a:stretch>
        </p:blipFill>
        <p:spPr>
          <a:xfrm>
            <a:off x="6319671" y="5663078"/>
            <a:ext cx="5839640" cy="724001"/>
          </a:xfrm>
          <a:prstGeom prst="rect">
            <a:avLst/>
          </a:prstGeom>
          <a:ln>
            <a:solidFill>
              <a:schemeClr val="tx1"/>
            </a:solidFill>
          </a:ln>
        </p:spPr>
      </p:pic>
      <p:cxnSp>
        <p:nvCxnSpPr>
          <p:cNvPr id="5" name="直線矢印コネクタ 4"/>
          <p:cNvCxnSpPr/>
          <p:nvPr/>
        </p:nvCxnSpPr>
        <p:spPr>
          <a:xfrm>
            <a:off x="6525491" y="3948545"/>
            <a:ext cx="1005840" cy="12053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テキスト ボックス 6"/>
          <p:cNvSpPr txBox="1"/>
          <p:nvPr/>
        </p:nvSpPr>
        <p:spPr>
          <a:xfrm>
            <a:off x="7531331" y="5293746"/>
            <a:ext cx="3416320" cy="369332"/>
          </a:xfrm>
          <a:prstGeom prst="rect">
            <a:avLst/>
          </a:prstGeom>
          <a:noFill/>
        </p:spPr>
        <p:txBody>
          <a:bodyPr wrap="none" rtlCol="0">
            <a:spAutoFit/>
          </a:bodyPr>
          <a:lstStyle/>
          <a:p>
            <a:r>
              <a:rPr kumimoji="1" lang="ja-JP" altLang="en-US" dirty="0" smtClean="0"/>
              <a:t>音声入力にも対応できるように</a:t>
            </a:r>
            <a:endParaRPr kumimoji="1" lang="ja-JP" altLang="en-US" dirty="0"/>
          </a:p>
        </p:txBody>
      </p:sp>
    </p:spTree>
    <p:extLst>
      <p:ext uri="{BB962C8B-B14F-4D97-AF65-F5344CB8AC3E}">
        <p14:creationId xmlns:p14="http://schemas.microsoft.com/office/powerpoint/2010/main" val="438156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990416" y="2262024"/>
            <a:ext cx="6211167" cy="2333951"/>
          </a:xfrm>
          <a:prstGeom prst="rect">
            <a:avLst/>
          </a:prstGeom>
        </p:spPr>
      </p:pic>
    </p:spTree>
    <p:extLst>
      <p:ext uri="{BB962C8B-B14F-4D97-AF65-F5344CB8AC3E}">
        <p14:creationId xmlns:p14="http://schemas.microsoft.com/office/powerpoint/2010/main" val="2867488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392982" y="1458000"/>
            <a:ext cx="9600000" cy="5400000"/>
          </a:xfrm>
          <a:prstGeom prst="rect">
            <a:avLst/>
          </a:prstGeom>
          <a:ln>
            <a:solidFill>
              <a:schemeClr val="tx1"/>
            </a:solidFill>
          </a:ln>
        </p:spPr>
      </p:pic>
      <p:pic>
        <p:nvPicPr>
          <p:cNvPr id="3" name="図 2"/>
          <p:cNvPicPr>
            <a:picLocks noChangeAspect="1"/>
          </p:cNvPicPr>
          <p:nvPr/>
        </p:nvPicPr>
        <p:blipFill>
          <a:blip r:embed="rId3"/>
          <a:stretch>
            <a:fillRect/>
          </a:stretch>
        </p:blipFill>
        <p:spPr>
          <a:xfrm>
            <a:off x="4197929" y="216131"/>
            <a:ext cx="5976850" cy="1119585"/>
          </a:xfrm>
          <a:prstGeom prst="rect">
            <a:avLst/>
          </a:prstGeom>
        </p:spPr>
      </p:pic>
      <p:cxnSp>
        <p:nvCxnSpPr>
          <p:cNvPr id="5" name="直線矢印コネクタ 4"/>
          <p:cNvCxnSpPr>
            <a:stCxn id="3" idx="2"/>
          </p:cNvCxnSpPr>
          <p:nvPr/>
        </p:nvCxnSpPr>
        <p:spPr>
          <a:xfrm flipH="1">
            <a:off x="6192982" y="1335716"/>
            <a:ext cx="993372" cy="9336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テキスト ボックス 8"/>
          <p:cNvSpPr txBox="1"/>
          <p:nvPr/>
        </p:nvSpPr>
        <p:spPr>
          <a:xfrm>
            <a:off x="9873981" y="591258"/>
            <a:ext cx="2031325" cy="369332"/>
          </a:xfrm>
          <a:prstGeom prst="rect">
            <a:avLst/>
          </a:prstGeom>
          <a:noFill/>
          <a:ln>
            <a:solidFill>
              <a:schemeClr val="tx1"/>
            </a:solidFill>
          </a:ln>
        </p:spPr>
        <p:txBody>
          <a:bodyPr wrap="none" rtlCol="0">
            <a:spAutoFit/>
          </a:bodyPr>
          <a:lstStyle/>
          <a:p>
            <a:r>
              <a:rPr kumimoji="1" lang="ja-JP" altLang="en-US" dirty="0" smtClean="0"/>
              <a:t>リサイズして挿入</a:t>
            </a:r>
            <a:endParaRPr kumimoji="1" lang="ja-JP" altLang="en-US" dirty="0"/>
          </a:p>
        </p:txBody>
      </p:sp>
      <p:pic>
        <p:nvPicPr>
          <p:cNvPr id="10" name="図 9"/>
          <p:cNvPicPr>
            <a:picLocks noChangeAspect="1"/>
          </p:cNvPicPr>
          <p:nvPr/>
        </p:nvPicPr>
        <p:blipFill>
          <a:blip r:embed="rId4"/>
          <a:stretch>
            <a:fillRect/>
          </a:stretch>
        </p:blipFill>
        <p:spPr>
          <a:xfrm>
            <a:off x="8695112" y="3862832"/>
            <a:ext cx="2656191" cy="764542"/>
          </a:xfrm>
          <a:prstGeom prst="rect">
            <a:avLst/>
          </a:prstGeom>
          <a:ln>
            <a:solidFill>
              <a:schemeClr val="tx1"/>
            </a:solidFill>
          </a:ln>
        </p:spPr>
      </p:pic>
      <p:cxnSp>
        <p:nvCxnSpPr>
          <p:cNvPr id="12" name="直線矢印コネクタ 11"/>
          <p:cNvCxnSpPr>
            <a:stCxn id="10" idx="1"/>
          </p:cNvCxnSpPr>
          <p:nvPr/>
        </p:nvCxnSpPr>
        <p:spPr>
          <a:xfrm flipH="1" flipV="1">
            <a:off x="6384175" y="3690851"/>
            <a:ext cx="2310937" cy="5542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二方向矢印 15"/>
          <p:cNvSpPr/>
          <p:nvPr/>
        </p:nvSpPr>
        <p:spPr>
          <a:xfrm rot="8501453">
            <a:off x="2693323" y="2826327"/>
            <a:ext cx="532015" cy="523702"/>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1064029" y="2784764"/>
            <a:ext cx="1569660" cy="646331"/>
          </a:xfrm>
          <a:prstGeom prst="rect">
            <a:avLst/>
          </a:prstGeom>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smtClean="0"/>
              <a:t>上を新コロ</a:t>
            </a:r>
            <a:endParaRPr kumimoji="1" lang="en-US" altLang="ja-JP" dirty="0" smtClean="0"/>
          </a:p>
          <a:p>
            <a:r>
              <a:rPr lang="ja-JP" altLang="en-US" dirty="0"/>
              <a:t>下</a:t>
            </a:r>
            <a:r>
              <a:rPr lang="ja-JP" altLang="en-US" dirty="0" smtClean="0"/>
              <a:t>を無限体験</a:t>
            </a:r>
            <a:endParaRPr kumimoji="1" lang="ja-JP" altLang="en-US" dirty="0"/>
          </a:p>
        </p:txBody>
      </p:sp>
      <p:pic>
        <p:nvPicPr>
          <p:cNvPr id="18" name="図 17"/>
          <p:cNvPicPr>
            <a:picLocks noChangeAspect="1"/>
          </p:cNvPicPr>
          <p:nvPr/>
        </p:nvPicPr>
        <p:blipFill>
          <a:blip r:embed="rId5"/>
          <a:stretch>
            <a:fillRect/>
          </a:stretch>
        </p:blipFill>
        <p:spPr>
          <a:xfrm>
            <a:off x="170016" y="3862832"/>
            <a:ext cx="3160368" cy="1444331"/>
          </a:xfrm>
          <a:prstGeom prst="rect">
            <a:avLst/>
          </a:prstGeom>
        </p:spPr>
      </p:pic>
      <p:sp>
        <p:nvSpPr>
          <p:cNvPr id="19" name="右矢印 18"/>
          <p:cNvSpPr/>
          <p:nvPr/>
        </p:nvSpPr>
        <p:spPr>
          <a:xfrm>
            <a:off x="3241964" y="4245103"/>
            <a:ext cx="1812174" cy="235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656706" y="5122497"/>
            <a:ext cx="180049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smtClean="0"/>
              <a:t>カレンダー挿入</a:t>
            </a:r>
            <a:endParaRPr kumimoji="1" lang="ja-JP" altLang="en-US" dirty="0"/>
          </a:p>
        </p:txBody>
      </p:sp>
    </p:spTree>
    <p:extLst>
      <p:ext uri="{BB962C8B-B14F-4D97-AF65-F5344CB8AC3E}">
        <p14:creationId xmlns:p14="http://schemas.microsoft.com/office/powerpoint/2010/main" val="23821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277949" y="356466"/>
            <a:ext cx="6315956" cy="2886478"/>
          </a:xfrm>
          <a:prstGeom prst="rect">
            <a:avLst/>
          </a:prstGeom>
        </p:spPr>
      </p:pic>
      <p:sp>
        <p:nvSpPr>
          <p:cNvPr id="5" name="正方形/長方形 4"/>
          <p:cNvSpPr/>
          <p:nvPr/>
        </p:nvSpPr>
        <p:spPr>
          <a:xfrm>
            <a:off x="6863542" y="1496909"/>
            <a:ext cx="4358640" cy="1200329"/>
          </a:xfrm>
          <a:prstGeom prst="rect">
            <a:avLst/>
          </a:prstGeom>
        </p:spPr>
        <p:txBody>
          <a:bodyPr wrap="square">
            <a:spAutoFit/>
          </a:bodyPr>
          <a:lstStyle/>
          <a:p>
            <a:endParaRPr lang="en-US" altLang="ja-JP" dirty="0" smtClean="0"/>
          </a:p>
          <a:p>
            <a:r>
              <a:rPr lang="ja-JP" altLang="en-US" dirty="0" smtClean="0"/>
              <a:t>サイト：</a:t>
            </a:r>
            <a:endParaRPr lang="en-US" altLang="ja-JP" dirty="0" smtClean="0"/>
          </a:p>
          <a:p>
            <a:r>
              <a:rPr lang="ja-JP" altLang="en-US" dirty="0" smtClean="0"/>
              <a:t>https://www.gorilla</a:t>
            </a:r>
            <a:r>
              <a:rPr lang="en-US" altLang="ja-JP" dirty="0" smtClean="0"/>
              <a:t>-</a:t>
            </a:r>
            <a:r>
              <a:rPr lang="ja-JP" altLang="en-US" dirty="0" smtClean="0"/>
              <a:t>web.net/</a:t>
            </a:r>
            <a:r>
              <a:rPr lang="ja-JP" altLang="en-US" dirty="0" err="1" smtClean="0"/>
              <a:t>g</a:t>
            </a:r>
            <a:r>
              <a:rPr lang="ja-JP" altLang="en-US" dirty="0" smtClean="0"/>
              <a:t>oogle_calendar_customize/</a:t>
            </a:r>
            <a:endParaRPr lang="ja-JP" altLang="en-US" dirty="0"/>
          </a:p>
        </p:txBody>
      </p:sp>
      <p:sp>
        <p:nvSpPr>
          <p:cNvPr id="6" name="テキスト ボックス 5"/>
          <p:cNvSpPr txBox="1"/>
          <p:nvPr/>
        </p:nvSpPr>
        <p:spPr>
          <a:xfrm>
            <a:off x="6863542" y="573579"/>
            <a:ext cx="4621778" cy="923330"/>
          </a:xfrm>
          <a:prstGeom prst="rect">
            <a:avLst/>
          </a:prstGeom>
          <a:noFill/>
        </p:spPr>
        <p:txBody>
          <a:bodyPr wrap="none" rtlCol="0">
            <a:spAutoFit/>
          </a:bodyPr>
          <a:lstStyle/>
          <a:p>
            <a:r>
              <a:rPr lang="en-US" altLang="ja-JP" dirty="0">
                <a:hlinkClick r:id="rId3" tooltip="Googleカレンダー（埋め込み）を好きな色・デザインにカスタマイズする方法2019"/>
              </a:rPr>
              <a:t>Google</a:t>
            </a:r>
            <a:r>
              <a:rPr lang="ja-JP" altLang="en-US" dirty="0">
                <a:hlinkClick r:id="rId3" tooltip="Googleカレンダー（埋め込み）を好きな色・デザインにカスタマイズする方法2019"/>
              </a:rPr>
              <a:t>カレンダー（埋め込み）を好きな</a:t>
            </a:r>
            <a:r>
              <a:rPr lang="ja-JP" altLang="en-US" dirty="0" smtClean="0">
                <a:hlinkClick r:id="rId3" tooltip="Googleカレンダー（埋め込み）を好きな色・デザインにカスタマイズする方法2019"/>
              </a:rPr>
              <a:t>色</a:t>
            </a:r>
            <a:endParaRPr lang="en-US" altLang="ja-JP" dirty="0" smtClean="0">
              <a:hlinkClick r:id="rId3" tooltip="Googleカレンダー（埋め込み）を好きな色・デザインにカスタマイズする方法2019"/>
            </a:endParaRPr>
          </a:p>
          <a:p>
            <a:r>
              <a:rPr lang="ja-JP" altLang="en-US" dirty="0" smtClean="0">
                <a:hlinkClick r:id="rId3" tooltip="Googleカレンダー（埋め込み）を好きな色・デザインにカスタマイズする方法2019"/>
              </a:rPr>
              <a:t>・</a:t>
            </a:r>
            <a:r>
              <a:rPr lang="ja-JP" altLang="en-US" dirty="0">
                <a:hlinkClick r:id="rId3" tooltip="Googleカレンダー（埋め込み）を好きな色・デザインにカスタマイズする方法2019"/>
              </a:rPr>
              <a:t>デザインにカスタマイズする方法</a:t>
            </a:r>
            <a:r>
              <a:rPr lang="en-US" altLang="ja-JP" dirty="0">
                <a:hlinkClick r:id="rId3" tooltip="Googleカレンダー（埋め込み）を好きな色・デザインにカスタマイズする方法2019"/>
              </a:rPr>
              <a:t>2019</a:t>
            </a:r>
            <a:endParaRPr lang="ja-JP" altLang="en-US" dirty="0"/>
          </a:p>
          <a:p>
            <a:endParaRPr kumimoji="1" lang="ja-JP" altLang="en-US" dirty="0"/>
          </a:p>
        </p:txBody>
      </p:sp>
      <p:sp>
        <p:nvSpPr>
          <p:cNvPr id="7" name="テキスト ボックス 6"/>
          <p:cNvSpPr txBox="1"/>
          <p:nvPr/>
        </p:nvSpPr>
        <p:spPr>
          <a:xfrm>
            <a:off x="2776451" y="4098175"/>
            <a:ext cx="7802136" cy="369332"/>
          </a:xfrm>
          <a:prstGeom prst="rect">
            <a:avLst/>
          </a:prstGeom>
          <a:noFill/>
        </p:spPr>
        <p:txBody>
          <a:bodyPr wrap="none" rtlCol="0">
            <a:spAutoFit/>
          </a:bodyPr>
          <a:lstStyle/>
          <a:p>
            <a:r>
              <a:rPr kumimoji="1" lang="ja-JP" altLang="en-US" dirty="0" smtClean="0"/>
              <a:t>これで見やすくできるかも（サイトの雰囲気を壊さないようにするため）</a:t>
            </a:r>
            <a:endParaRPr kumimoji="1" lang="ja-JP" altLang="en-US" dirty="0"/>
          </a:p>
        </p:txBody>
      </p:sp>
    </p:spTree>
    <p:extLst>
      <p:ext uri="{BB962C8B-B14F-4D97-AF65-F5344CB8AC3E}">
        <p14:creationId xmlns:p14="http://schemas.microsoft.com/office/powerpoint/2010/main" val="4153432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75675" y="575955"/>
            <a:ext cx="11955543" cy="5639587"/>
          </a:xfrm>
          <a:prstGeom prst="rect">
            <a:avLst/>
          </a:prstGeom>
        </p:spPr>
      </p:pic>
      <p:pic>
        <p:nvPicPr>
          <p:cNvPr id="4" name="図 3"/>
          <p:cNvPicPr>
            <a:picLocks noChangeAspect="1"/>
          </p:cNvPicPr>
          <p:nvPr/>
        </p:nvPicPr>
        <p:blipFill>
          <a:blip r:embed="rId3"/>
          <a:stretch>
            <a:fillRect/>
          </a:stretch>
        </p:blipFill>
        <p:spPr>
          <a:xfrm>
            <a:off x="7980218" y="0"/>
            <a:ext cx="3647832" cy="3142085"/>
          </a:xfrm>
          <a:prstGeom prst="rect">
            <a:avLst/>
          </a:prstGeom>
        </p:spPr>
      </p:pic>
      <p:sp>
        <p:nvSpPr>
          <p:cNvPr id="5" name="右矢印 4"/>
          <p:cNvSpPr/>
          <p:nvPr/>
        </p:nvSpPr>
        <p:spPr>
          <a:xfrm rot="8493770">
            <a:off x="7152594" y="1166363"/>
            <a:ext cx="854382" cy="665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2967232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598</Words>
  <Application>Microsoft Office PowerPoint</Application>
  <PresentationFormat>ワイド画面</PresentationFormat>
  <Paragraphs>53</Paragraphs>
  <Slides>15</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15</vt:i4>
      </vt:variant>
    </vt:vector>
  </HeadingPairs>
  <TitlesOfParts>
    <vt:vector size="20" baseType="lpstr">
      <vt:lpstr>MS UI Gothic</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全国大学スマホサイト・ユーザビリティ調査 8つの指標</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樫本　昌哉</dc:creator>
  <cp:lastModifiedBy>樫本　昌哉</cp:lastModifiedBy>
  <cp:revision>11</cp:revision>
  <dcterms:created xsi:type="dcterms:W3CDTF">2021-12-17T02:13:59Z</dcterms:created>
  <dcterms:modified xsi:type="dcterms:W3CDTF">2021-12-17T04:42:37Z</dcterms:modified>
</cp:coreProperties>
</file>